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6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86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01113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3629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93121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97966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9619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61964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3443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305743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234692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8922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1631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pPr/>
              <a:t>5/1/2020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98684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30AFE37-C344-8041-9155-5C38F38281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b="1" dirty="0">
                <a:latin typeface="Andalus" pitchFamily="18" charset="-78"/>
                <a:cs typeface="Andalus" pitchFamily="18" charset="-78"/>
              </a:rPr>
              <a:t>La ansiedad </a:t>
            </a:r>
          </a:p>
        </p:txBody>
      </p:sp>
    </p:spTree>
    <p:extLst>
      <p:ext uri="{BB962C8B-B14F-4D97-AF65-F5344CB8AC3E}">
        <p14:creationId xmlns:p14="http://schemas.microsoft.com/office/powerpoint/2010/main" xmlns="" val="37916848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37FFDA3-450C-5749-A471-2303C11F3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>
                <a:latin typeface="Andalus" pitchFamily="18" charset="-78"/>
                <a:cs typeface="Andalus" pitchFamily="18" charset="-78"/>
              </a:rPr>
              <a:t>Objetivo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551137E-7F38-D24C-B6CE-D58224433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3200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Difundir los conocimientos básicos a nivel social, con el fin de </a:t>
            </a:r>
            <a:r>
              <a:rPr lang="es-MX" sz="3600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educar</a:t>
            </a:r>
            <a:r>
              <a:rPr lang="es-MX" sz="3200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 para la salud, ayudar a prevenir los problemas relacionados con la </a:t>
            </a:r>
            <a:r>
              <a:rPr lang="es-MX" sz="3200" b="1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ansiedad</a:t>
            </a:r>
            <a:r>
              <a:rPr lang="es-MX" sz="3200" b="0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 y el estrés, orientar a las personas con tales problemas en la búsqueda de soluciones, etc.</a:t>
            </a:r>
            <a:endParaRPr lang="es-MX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6267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210E184-7B28-8B43-BE0D-15ACB02CC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925" y="619125"/>
            <a:ext cx="10058400" cy="5460999"/>
          </a:xfrm>
        </p:spPr>
        <p:txBody>
          <a:bodyPr>
            <a:normAutofit/>
          </a:bodyPr>
          <a:lstStyle/>
          <a:p>
            <a:pPr algn="just"/>
            <a:r>
              <a:rPr lang="es-MX" sz="2500" dirty="0">
                <a:latin typeface="Arial" pitchFamily="34" charset="0"/>
                <a:cs typeface="Arial" pitchFamily="34" charset="0"/>
              </a:rPr>
              <a:t>Todo el mundo siente ansiedad en algún momento de la vida. A veces, sentir ansiedad es perfectamente normal. Sin embargo, para quienes tienen ansiedad generalizada, la sensación de ansiedad es mucho más constante, y tiende a afectar a la vida cotidiana.La ansiedad generalizada es una enfermedad prolongada que hace sentirse ansioso debido a un amplio conjunto de situaciones y problemas, más que por un suceso concreto.</a:t>
            </a:r>
          </a:p>
          <a:p>
            <a:pPr algn="just"/>
            <a:endParaRPr lang="es-MX" sz="25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500" dirty="0">
                <a:latin typeface="Arial" pitchFamily="34" charset="0"/>
                <a:cs typeface="Arial" pitchFamily="34" charset="0"/>
              </a:rPr>
              <a:t>En esta presentación veremos diferentes puntos y temas de interés que servirán para prevenir y sobrellevar la enfermedad.</a:t>
            </a:r>
          </a:p>
        </p:txBody>
      </p:sp>
    </p:spTree>
    <p:extLst>
      <p:ext uri="{BB962C8B-B14F-4D97-AF65-F5344CB8AC3E}">
        <p14:creationId xmlns:p14="http://schemas.microsoft.com/office/powerpoint/2010/main" xmlns="" val="12925480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xmlns="" id="{7558511C-487F-FC40-B24E-D46EF723AEBE}"/>
              </a:ext>
            </a:extLst>
          </p:cNvPr>
          <p:cNvSpPr txBox="1">
            <a:spLocks/>
          </p:cNvSpPr>
          <p:nvPr/>
        </p:nvSpPr>
        <p:spPr>
          <a:xfrm>
            <a:off x="727075" y="214153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dirty="0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Sentir ansiedad de modo ocasional es una parte normal de la vida. Sin embargo, las personas con trastornos de ansiedad con frecuencia tienen preocupaciones y miedos intensos, excesivos y persistentes sobre situaciones diarias. Con frecuencia, en los trastornos de ansiedad se dan episodios repetidos de sentimientos repentinos de ansiedad intensa y miedo o terror que alcanzan un máximo en una cuestión de minutos (ataques de pánico).</a:t>
            </a:r>
            <a:endParaRPr lang="es-MX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9FF1C7C4-C88E-DC44-8F69-641267BFC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>
                <a:latin typeface="Andalus" pitchFamily="18" charset="-78"/>
                <a:cs typeface="Andalus" pitchFamily="18" charset="-78"/>
              </a:rPr>
              <a:t>¿Qué es la ansiedad?</a:t>
            </a:r>
          </a:p>
        </p:txBody>
      </p:sp>
    </p:spTree>
    <p:extLst>
      <p:ext uri="{BB962C8B-B14F-4D97-AF65-F5344CB8AC3E}">
        <p14:creationId xmlns:p14="http://schemas.microsoft.com/office/powerpoint/2010/main" xmlns="" val="22528445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xmlns="" id="{7389E90B-421F-4749-999F-74A51DCBD60F}"/>
              </a:ext>
            </a:extLst>
          </p:cNvPr>
          <p:cNvSpPr txBox="1">
            <a:spLocks/>
          </p:cNvSpPr>
          <p:nvPr/>
        </p:nvSpPr>
        <p:spPr>
          <a:xfrm>
            <a:off x="600075" y="476250"/>
            <a:ext cx="10750550" cy="36385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s-MX" sz="2900" dirty="0"/>
          </a:p>
          <a:p>
            <a:pPr algn="ctr"/>
            <a:r>
              <a:rPr lang="es-MX" sz="5200" b="1" dirty="0">
                <a:latin typeface="Andalus" pitchFamily="18" charset="-78"/>
                <a:cs typeface="Andalus" pitchFamily="18" charset="-78"/>
              </a:rPr>
              <a:t>Los síntomas</a:t>
            </a:r>
          </a:p>
          <a:p>
            <a:pPr algn="just"/>
            <a:r>
              <a:rPr lang="es-MX" sz="2600" dirty="0">
                <a:latin typeface="Arial" pitchFamily="34" charset="0"/>
                <a:cs typeface="Arial" pitchFamily="34" charset="0"/>
              </a:rPr>
              <a:t>La ansiedad puede afectar tanto física como mentalmente (psicológicamente).La ansiedad generalizada puede provocar alteraciones del comportamiento y cambiar la forma de pensar y ver las cosas. Los síntomas psicológicos de la enfermedad son: agitación, sensación de terror, sentirse “al límite” y dificultades de concentración. También puede sentirse irritable, impaciente y que se distrae </a:t>
            </a:r>
            <a:r>
              <a:rPr lang="es-MX" sz="2600" dirty="0" err="1">
                <a:latin typeface="Arial" pitchFamily="34" charset="0"/>
                <a:cs typeface="Arial" pitchFamily="34" charset="0"/>
              </a:rPr>
              <a:t>fácilmente.Además</a:t>
            </a:r>
            <a:r>
              <a:rPr lang="es-MX" sz="2600" dirty="0">
                <a:latin typeface="Arial" pitchFamily="34" charset="0"/>
                <a:cs typeface="Arial" pitchFamily="34" charset="0"/>
              </a:rPr>
              <a:t> de afectar psicológicamente, la ansiedad también puede hacerlo físicamente.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08FD54DF-4AE8-764F-8959-2CD4511B684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43400" y="4191000"/>
            <a:ext cx="3256137" cy="216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83584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A1DDEBC-6216-1A4F-BB81-374C40F91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5375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es-MX" sz="2800" dirty="0">
                <a:latin typeface="Arial" pitchFamily="34" charset="0"/>
                <a:cs typeface="Arial" pitchFamily="34" charset="0"/>
              </a:rPr>
              <a:t>Los síntomas físicos de la ansiedad generalizada son: mareos, </a:t>
            </a:r>
            <a:r>
              <a:rPr lang="es-MX" sz="2800" dirty="0" err="1">
                <a:latin typeface="Arial" pitchFamily="34" charset="0"/>
                <a:cs typeface="Arial" pitchFamily="34" charset="0"/>
              </a:rPr>
              <a:t>letargia</a:t>
            </a:r>
            <a:r>
              <a:rPr lang="es-MX" sz="2800" dirty="0">
                <a:latin typeface="Arial" pitchFamily="34" charset="0"/>
                <a:cs typeface="Arial" pitchFamily="34" charset="0"/>
              </a:rPr>
              <a:t>, hormigueo, latidos irregulares (palpitaciones), dolor muscular, sequedad de la boca, mucha sudoración y dificultad respiratoria. También puede darse dolor estomacal, diarrea, dolor de cabeza, mucha sed, orinar frecuentemente, dolor menstrual o pérdida de periodos, y dificultad para dormirse o quedarse dormido.</a:t>
            </a:r>
          </a:p>
        </p:txBody>
      </p:sp>
    </p:spTree>
    <p:extLst>
      <p:ext uri="{BB962C8B-B14F-4D97-AF65-F5344CB8AC3E}">
        <p14:creationId xmlns:p14="http://schemas.microsoft.com/office/powerpoint/2010/main" xmlns="" val="20973199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A055B0A-A2BD-3E4B-8E36-3F2D06348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200"/>
            <a:ext cx="10058400" cy="1371600"/>
          </a:xfrm>
        </p:spPr>
        <p:txBody>
          <a:bodyPr/>
          <a:lstStyle/>
          <a:p>
            <a:pPr algn="ctr"/>
            <a:r>
              <a:rPr lang="es-MX" b="1" dirty="0">
                <a:latin typeface="Andalus" pitchFamily="18" charset="-78"/>
                <a:cs typeface="Andalus" pitchFamily="18" charset="-78"/>
              </a:rPr>
              <a:t>Las causas</a:t>
            </a:r>
            <a:r>
              <a:rPr lang="es-MX" dirty="0">
                <a:latin typeface="Andalus" pitchFamily="18" charset="-78"/>
                <a:cs typeface="Andalus" pitchFamily="18" charset="-78"/>
              </a:rPr>
              <a:t>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FEAE657-AAC9-CA45-A581-B6FC9686D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" y="1341120"/>
            <a:ext cx="10490200" cy="1532255"/>
          </a:xfrm>
        </p:spPr>
        <p:txBody>
          <a:bodyPr>
            <a:noAutofit/>
          </a:bodyPr>
          <a:lstStyle/>
          <a:p>
            <a:pPr algn="just"/>
            <a:r>
              <a:rPr lang="es-MX" sz="2200" dirty="0">
                <a:latin typeface="Arial" pitchFamily="34" charset="0"/>
                <a:cs typeface="Arial" pitchFamily="34" charset="0"/>
              </a:rPr>
              <a:t>Algunas personas presentan la enfermedad sin causa aparente. Otros pueden tener ansiedad generaliza tras un gran incidente o suceso estresante.Algunas investigaciones han apuntado la posibilidad de que la ansiedad generalizada se deba a un desequilibrio químico que ocurre de forma natural en el cerebro. Estas sustancias químicas se denominan </a:t>
            </a:r>
            <a:r>
              <a:rPr lang="es-MX" sz="2200" dirty="0" err="1">
                <a:latin typeface="Arial" pitchFamily="34" charset="0"/>
                <a:cs typeface="Arial" pitchFamily="34" charset="0"/>
              </a:rPr>
              <a:t>neurotransmisores</a:t>
            </a:r>
            <a:r>
              <a:rPr lang="es-MX" sz="22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606F7B72-F0AC-754F-96F5-DE90A6AC999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2013" y="3250246"/>
            <a:ext cx="4356173" cy="3140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2470734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0744C2D-7754-F94F-9491-F61BA7094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7925" y="833120"/>
            <a:ext cx="10058400" cy="3931920"/>
          </a:xfrm>
        </p:spPr>
        <p:txBody>
          <a:bodyPr>
            <a:normAutofit/>
          </a:bodyPr>
          <a:lstStyle/>
          <a:p>
            <a:pPr algn="just"/>
            <a:r>
              <a:rPr lang="es-MX" sz="3000" dirty="0">
                <a:latin typeface="Arial" pitchFamily="34" charset="0"/>
                <a:cs typeface="Arial" pitchFamily="34" charset="0"/>
              </a:rPr>
              <a:t>Dos </a:t>
            </a:r>
            <a:r>
              <a:rPr lang="es-MX" sz="3000" dirty="0" err="1">
                <a:latin typeface="Arial" pitchFamily="34" charset="0"/>
                <a:cs typeface="Arial" pitchFamily="34" charset="0"/>
              </a:rPr>
              <a:t>neurotransmisores</a:t>
            </a:r>
            <a:r>
              <a:rPr lang="es-MX" sz="3000" dirty="0">
                <a:latin typeface="Arial" pitchFamily="34" charset="0"/>
                <a:cs typeface="Arial" pitchFamily="34" charset="0"/>
              </a:rPr>
              <a:t> que se cree que afectan a la ansiedad son la serotonina y la </a:t>
            </a:r>
            <a:r>
              <a:rPr lang="es-MX" sz="3000" dirty="0" err="1">
                <a:latin typeface="Arial" pitchFamily="34" charset="0"/>
                <a:cs typeface="Arial" pitchFamily="34" charset="0"/>
              </a:rPr>
              <a:t>norepinefrina</a:t>
            </a:r>
            <a:r>
              <a:rPr lang="es-MX" sz="3000" dirty="0">
                <a:latin typeface="Arial" pitchFamily="34" charset="0"/>
                <a:cs typeface="Arial" pitchFamily="34" charset="0"/>
              </a:rPr>
              <a:t>. Si se desequilibra el nivel de estas sustancias químicas en el cerebro, esto puede afectar considerablemente al estado de ánimo, y aumentar la probabilidad de que se desarrolle algún tipo de enfermedad relacionada con la ansiedad, como la ansiedad generalizada.</a:t>
            </a:r>
          </a:p>
        </p:txBody>
      </p:sp>
    </p:spTree>
    <p:extLst>
      <p:ext uri="{BB962C8B-B14F-4D97-AF65-F5344CB8AC3E}">
        <p14:creationId xmlns:p14="http://schemas.microsoft.com/office/powerpoint/2010/main" xmlns="" val="36926941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D91C78B-569F-8243-BECF-ACB2E366C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2689"/>
            <a:ext cx="10058400" cy="1371600"/>
          </a:xfrm>
        </p:spPr>
        <p:txBody>
          <a:bodyPr/>
          <a:lstStyle/>
          <a:p>
            <a:pPr algn="ctr"/>
            <a:r>
              <a:rPr lang="es-MX" b="1" dirty="0">
                <a:latin typeface="Andalus" pitchFamily="18" charset="-78"/>
                <a:cs typeface="Andalus" pitchFamily="18" charset="-78"/>
              </a:rPr>
              <a:t>El diagnóstico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3577A5D-510D-6A46-AB28-E8D7C8EB6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277620"/>
            <a:ext cx="10058400" cy="1881505"/>
          </a:xfrm>
        </p:spPr>
        <p:txBody>
          <a:bodyPr>
            <a:noAutofit/>
          </a:bodyPr>
          <a:lstStyle/>
          <a:p>
            <a:pPr algn="just"/>
            <a:r>
              <a:rPr lang="es-MX" sz="2100" dirty="0">
                <a:latin typeface="Arial" pitchFamily="34" charset="0"/>
                <a:cs typeface="Arial" pitchFamily="34" charset="0"/>
              </a:rPr>
              <a:t>Deberá acudir al médico de familia si nota que la ansiedad está afectando a su vida cotidiana o causándole angustia. La ansiedad generalizada puede ser una enfermedad difícil de diagnosticar.</a:t>
            </a:r>
          </a:p>
          <a:p>
            <a:pPr algn="just"/>
            <a:r>
              <a:rPr lang="es-MX" sz="2100" dirty="0">
                <a:latin typeface="Arial" pitchFamily="34" charset="0"/>
                <a:cs typeface="Arial" pitchFamily="34" charset="0"/>
              </a:rPr>
              <a:t>Hablar de sus sensaciones, sentimientos y vida privada puede ser difícil. Pero es importante que el médico se haga una buena idea del por que sufre depresión 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565E6FB3-8757-FA4A-8E59-C2C5927B4C0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0125" y="3296679"/>
            <a:ext cx="5111750" cy="2958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5122964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C9544CA-8AEE-D045-9800-7A824CDEC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>
                <a:latin typeface="Andalus" pitchFamily="18" charset="-78"/>
                <a:cs typeface="Andalus" pitchFamily="18" charset="-78"/>
              </a:rPr>
              <a:t>El tratamiento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52F92FE-91CB-3141-B093-A3505D237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2300" dirty="0">
                <a:latin typeface="Arial" pitchFamily="34" charset="0"/>
                <a:cs typeface="Arial" pitchFamily="34" charset="0"/>
              </a:rPr>
              <a:t>Existen dos formas principales de tratamiento de la ansiedad generalizada: la psicoterapia y la medicación.La psicoterapia </a:t>
            </a:r>
            <a:r>
              <a:rPr lang="es-MX" sz="2300" dirty="0" err="1">
                <a:latin typeface="Arial" pitchFamily="34" charset="0"/>
                <a:cs typeface="Arial" pitchFamily="34" charset="0"/>
              </a:rPr>
              <a:t>cognitivo-conductual</a:t>
            </a:r>
            <a:r>
              <a:rPr lang="es-MX" sz="2300" dirty="0">
                <a:latin typeface="Arial" pitchFamily="34" charset="0"/>
                <a:cs typeface="Arial" pitchFamily="34" charset="0"/>
              </a:rPr>
              <a:t> es una forma de psicoterapia que enseña a sustituir las conductas y pensamientos negativos por otros positivos. Las </a:t>
            </a:r>
            <a:r>
              <a:rPr lang="es-MX" sz="2300" dirty="0" err="1">
                <a:latin typeface="Arial" pitchFamily="34" charset="0"/>
                <a:cs typeface="Arial" pitchFamily="34" charset="0"/>
              </a:rPr>
              <a:t>benzodiazepinas</a:t>
            </a:r>
            <a:r>
              <a:rPr lang="es-MX" sz="2300" dirty="0">
                <a:latin typeface="Arial" pitchFamily="34" charset="0"/>
                <a:cs typeface="Arial" pitchFamily="34" charset="0"/>
              </a:rPr>
              <a:t> son fármacos que contribuyen a aliviar los síntomas de ansiedad. Sin embargo, las </a:t>
            </a:r>
            <a:r>
              <a:rPr lang="es-MX" sz="2300" dirty="0" err="1">
                <a:latin typeface="Arial" pitchFamily="34" charset="0"/>
                <a:cs typeface="Arial" pitchFamily="34" charset="0"/>
              </a:rPr>
              <a:t>benzodiazepinas</a:t>
            </a:r>
            <a:r>
              <a:rPr lang="es-MX" sz="2300" dirty="0">
                <a:latin typeface="Arial" pitchFamily="34" charset="0"/>
                <a:cs typeface="Arial" pitchFamily="34" charset="0"/>
              </a:rPr>
              <a:t> no pueden usarse durante periodos prolongados porque son adictivas.</a:t>
            </a:r>
          </a:p>
        </p:txBody>
      </p:sp>
    </p:spTree>
    <p:extLst>
      <p:ext uri="{BB962C8B-B14F-4D97-AF65-F5344CB8AC3E}">
        <p14:creationId xmlns:p14="http://schemas.microsoft.com/office/powerpoint/2010/main" xmlns="" val="12459380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00E1F92-29F0-CD4F-B876-045125321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2200" y="1253331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es-MX" sz="2600" dirty="0">
                <a:latin typeface="Arial" pitchFamily="34" charset="0"/>
                <a:cs typeface="Arial" pitchFamily="34" charset="0"/>
              </a:rPr>
              <a:t>Los </a:t>
            </a:r>
            <a:r>
              <a:rPr lang="es-MX" sz="2600" dirty="0" err="1">
                <a:latin typeface="Arial" pitchFamily="34" charset="0"/>
                <a:cs typeface="Arial" pitchFamily="34" charset="0"/>
              </a:rPr>
              <a:t>inhibidores</a:t>
            </a:r>
            <a:r>
              <a:rPr lang="es-MX" sz="2600" dirty="0">
                <a:latin typeface="Arial" pitchFamily="34" charset="0"/>
                <a:cs typeface="Arial" pitchFamily="34" charset="0"/>
              </a:rPr>
              <a:t> selectivos de </a:t>
            </a:r>
            <a:r>
              <a:rPr lang="es-MX" sz="2600" dirty="0" err="1">
                <a:latin typeface="Arial" pitchFamily="34" charset="0"/>
                <a:cs typeface="Arial" pitchFamily="34" charset="0"/>
              </a:rPr>
              <a:t>recaptación</a:t>
            </a:r>
            <a:r>
              <a:rPr lang="es-MX" sz="2600" dirty="0">
                <a:latin typeface="Arial" pitchFamily="34" charset="0"/>
                <a:cs typeface="Arial" pitchFamily="34" charset="0"/>
              </a:rPr>
              <a:t> de la serotonina son una clase de antidepresivos que actúan aumentando el nivel de una sustancia química del cerebro denominada serotonina.Normalmente, los </a:t>
            </a:r>
            <a:r>
              <a:rPr lang="es-MX" sz="2600" dirty="0" err="1">
                <a:latin typeface="Arial" pitchFamily="34" charset="0"/>
                <a:cs typeface="Arial" pitchFamily="34" charset="0"/>
              </a:rPr>
              <a:t>betabloqueantes</a:t>
            </a:r>
            <a:r>
              <a:rPr lang="es-MX" sz="2600" dirty="0">
                <a:latin typeface="Arial" pitchFamily="34" charset="0"/>
                <a:cs typeface="Arial" pitchFamily="34" charset="0"/>
              </a:rPr>
              <a:t> se usan para tratar enfermedades como la angina de pecho (dolor pectoral) y la tensión arterial alta (hipertensión). Sin embargo, también pueden aliviar los síntomas de ansiedad, como la sudoración y las palpitaciones (sensación de que el corazón late más deprisa de la normal).</a:t>
            </a:r>
          </a:p>
        </p:txBody>
      </p:sp>
    </p:spTree>
    <p:extLst>
      <p:ext uri="{BB962C8B-B14F-4D97-AF65-F5344CB8AC3E}">
        <p14:creationId xmlns:p14="http://schemas.microsoft.com/office/powerpoint/2010/main" xmlns="" val="28758204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53D40BA-5F69-9D45-9314-013BB5ED8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>
                <a:latin typeface="Andalus" pitchFamily="18" charset="-78"/>
                <a:cs typeface="Andalus" pitchFamily="18" charset="-78"/>
              </a:rPr>
              <a:t>Conclusiones</a:t>
            </a:r>
            <a:r>
              <a:rPr lang="es-MX" dirty="0">
                <a:latin typeface="Andalus" pitchFamily="18" charset="-78"/>
                <a:cs typeface="Andalus" pitchFamily="18" charset="-78"/>
              </a:rPr>
              <a:t>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5109F8C-7B52-1146-A325-695C439A2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2600" dirty="0">
                <a:latin typeface="Arial" pitchFamily="34" charset="0"/>
                <a:cs typeface="Arial" pitchFamily="34" charset="0"/>
              </a:rPr>
              <a:t>En conclusión la ansiedad es un trastorno que puede manifestarse en cualquier edad y a cualquier persona es importante tener un buen estilo de vida alejado o evitando el estrés o saber sobrellevar con cala a las cosas ya que si no es así muchas enfermedades no sólo mentales podrían adueñarse de su cuerpo y traer consecuencias muy malas para la salud biológica y mental de las personas </a:t>
            </a:r>
          </a:p>
        </p:txBody>
      </p:sp>
    </p:spTree>
    <p:extLst>
      <p:ext uri="{BB962C8B-B14F-4D97-AF65-F5344CB8AC3E}">
        <p14:creationId xmlns:p14="http://schemas.microsoft.com/office/powerpoint/2010/main" xmlns="" val="20046871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761</Words>
  <Application>Microsoft Office PowerPoint</Application>
  <PresentationFormat>Personalizado</PresentationFormat>
  <Paragraphs>23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Savon</vt:lpstr>
      <vt:lpstr>La ansiedad </vt:lpstr>
      <vt:lpstr>Objetivo</vt:lpstr>
      <vt:lpstr>Diapositiva 3</vt:lpstr>
      <vt:lpstr>¿Qué es la ansiedad?</vt:lpstr>
      <vt:lpstr>Diapositiva 5</vt:lpstr>
      <vt:lpstr>Diapositiva 6</vt:lpstr>
      <vt:lpstr>Las causas </vt:lpstr>
      <vt:lpstr>Diapositiva 8</vt:lpstr>
      <vt:lpstr>El diagnóstico </vt:lpstr>
      <vt:lpstr>El tratamiento </vt:lpstr>
      <vt:lpstr>Diapositiva 11</vt:lpstr>
      <vt:lpstr>Conclusiones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ansiedad</dc:title>
  <dc:creator>Lesly Segura Cordoba</dc:creator>
  <cp:lastModifiedBy>Lesly Segura Cordoba</cp:lastModifiedBy>
  <cp:revision>5</cp:revision>
  <dcterms:created xsi:type="dcterms:W3CDTF">2020-05-01T01:02:02Z</dcterms:created>
  <dcterms:modified xsi:type="dcterms:W3CDTF">2020-05-01T19:17:58Z</dcterms:modified>
</cp:coreProperties>
</file>